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9" r:id="rId3"/>
    <p:sldId id="270" r:id="rId4"/>
    <p:sldId id="271" r:id="rId5"/>
    <p:sldId id="272" r:id="rId6"/>
    <p:sldId id="273" r:id="rId7"/>
    <p:sldId id="303" r:id="rId8"/>
    <p:sldId id="283" r:id="rId9"/>
    <p:sldId id="281" r:id="rId10"/>
    <p:sldId id="282" r:id="rId11"/>
    <p:sldId id="285" r:id="rId12"/>
    <p:sldId id="309" r:id="rId13"/>
    <p:sldId id="308" r:id="rId14"/>
    <p:sldId id="304" r:id="rId15"/>
    <p:sldId id="286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2" r:id="rId24"/>
    <p:sldId id="264" r:id="rId2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76"/>
  </p:normalViewPr>
  <p:slideViewPr>
    <p:cSldViewPr snapToGrid="0" snapToObjects="1">
      <p:cViewPr>
        <p:scale>
          <a:sx n="78" d="100"/>
          <a:sy n="78" d="100"/>
        </p:scale>
        <p:origin x="-28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AF720D-697F-488F-9C1E-1F027ECDCDFE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6811157-0BE8-4108-9139-3196A5A0DA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56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D5556AE-2D06-412A-B90D-3F18B5D8FED7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83C085-204C-4F53-9D26-57F53CCF4B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1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D9AB4-9D62-8D4F-B033-8BE0E742128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441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D9AB4-9D62-8D4F-B033-8BE0E742128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9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hlink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57066" indent="-291179" eaLnBrk="0" hangingPunct="0">
              <a:defRPr sz="2400" b="1">
                <a:solidFill>
                  <a:schemeClr val="hlink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64717" indent="-232943" eaLnBrk="0" hangingPunct="0">
              <a:defRPr sz="2400" b="1">
                <a:solidFill>
                  <a:schemeClr val="hlink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30604" indent="-232943" eaLnBrk="0" hangingPunct="0">
              <a:defRPr sz="2400" b="1">
                <a:solidFill>
                  <a:schemeClr val="hlink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96491" indent="-232943" eaLnBrk="0" hangingPunct="0">
              <a:defRPr sz="2400" b="1">
                <a:solidFill>
                  <a:schemeClr val="hlink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hlink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C809DB9-28B3-4530-B110-57E585F3F473}" type="slidenum">
              <a:rPr lang="en-US" sz="1200"/>
              <a:pPr/>
              <a:t>23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34399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 DO NOT 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3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1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62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0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1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2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84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4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2/29/2016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762" y="6248095"/>
            <a:ext cx="1157357" cy="86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6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2" r:id="rId8"/>
    <p:sldLayoutId id="2147483683" r:id="rId9"/>
    <p:sldLayoutId id="2147483684" r:id="rId10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h5SIONYCuL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22862" r="25767" b="12557"/>
          <a:stretch/>
        </p:blipFill>
        <p:spPr>
          <a:xfrm>
            <a:off x="-1174" y="-1353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63" y="642445"/>
            <a:ext cx="6680534" cy="5010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4248150"/>
            <a:ext cx="738187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901148" y="4482856"/>
            <a:ext cx="73818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 smtClean="0"/>
              <a:t>Successful Coordination with Other Offices </a:t>
            </a:r>
          </a:p>
          <a:p>
            <a:pPr algn="ctr"/>
            <a:r>
              <a:rPr lang="en-US" sz="1350" dirty="0" smtClean="0"/>
              <a:t>Ciara Guzman, Shira Minton, Stuart Bender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0639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Part Two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B050"/>
                </a:solidFill>
              </a:rPr>
              <a:t>“Reframing” to Enhance Collaboration and Coordination with Other Offices.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48" y="4244196"/>
            <a:ext cx="4062900" cy="162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6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65028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Five </a:t>
            </a:r>
            <a:r>
              <a:rPr lang="en-US" sz="4000" dirty="0" smtClean="0">
                <a:solidFill>
                  <a:srgbClr val="FFFFFF"/>
                </a:solidFill>
              </a:rPr>
              <a:t>Steps to Build a More Visible 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en-US" sz="6000" b="1" dirty="0" smtClean="0">
                <a:solidFill>
                  <a:srgbClr val="0070C0"/>
                </a:solidFill>
              </a:rPr>
              <a:t>What is Reframing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Program</a:t>
            </a:r>
            <a:r>
              <a:rPr lang="en-US" sz="4000" dirty="0">
                <a:solidFill>
                  <a:srgbClr val="FFFFFF"/>
                </a:solidFill>
              </a:rPr>
              <a:t/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 Step 1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0496"/>
            <a:ext cx="8229600" cy="4322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Reframing is </a:t>
            </a:r>
            <a:r>
              <a:rPr lang="en-US" sz="4000" b="1" i="1" dirty="0" smtClean="0">
                <a:solidFill>
                  <a:srgbClr val="0070C0"/>
                </a:solidFill>
              </a:rPr>
              <a:t>redefining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 an issue in a such a way that the other party is </a:t>
            </a:r>
            <a:r>
              <a:rPr lang="en-US" sz="4000" b="1" dirty="0" smtClean="0">
                <a:solidFill>
                  <a:srgbClr val="0070C0"/>
                </a:solidFill>
              </a:rPr>
              <a:t>motivated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to work with you, not just because it’s required, but because  </a:t>
            </a:r>
            <a:r>
              <a:rPr lang="en-US" sz="4000" b="1" i="1" dirty="0" smtClean="0">
                <a:solidFill>
                  <a:srgbClr val="0070C0"/>
                </a:solidFill>
              </a:rPr>
              <a:t>they view working with you as advancing their own best interests.</a:t>
            </a:r>
            <a:endParaRPr lang="en-US" sz="4000" b="1" i="1" dirty="0">
              <a:solidFill>
                <a:srgbClr val="0070C0"/>
              </a:solidFill>
            </a:endParaRP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8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An Example of Reframing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3" name="h5SIONYCuL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80032" y="1858518"/>
            <a:ext cx="5821003" cy="327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65028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Five </a:t>
            </a:r>
            <a:r>
              <a:rPr lang="en-US" sz="4000" dirty="0" smtClean="0">
                <a:solidFill>
                  <a:srgbClr val="FFFFFF"/>
                </a:solidFill>
              </a:rPr>
              <a:t>Steps to Build a More Visible 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en-US" sz="6000" b="1" dirty="0" smtClean="0">
                <a:solidFill>
                  <a:srgbClr val="0070C0"/>
                </a:solidFill>
              </a:rPr>
              <a:t>What is Reframing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Program</a:t>
            </a:r>
            <a:r>
              <a:rPr lang="en-US" sz="4000" dirty="0">
                <a:solidFill>
                  <a:srgbClr val="FFFFFF"/>
                </a:solidFill>
              </a:rPr>
              <a:t/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 Step 1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0496"/>
            <a:ext cx="8229600" cy="432270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For example: Do other Offices see the Ethics Office this way: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Or, do they see the Ethics Office this way: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680" y="4728158"/>
            <a:ext cx="1561022" cy="1486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04" y="2608341"/>
            <a:ext cx="2687260" cy="1782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57" y="4808657"/>
            <a:ext cx="2584507" cy="148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65028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Five </a:t>
            </a:r>
            <a:r>
              <a:rPr lang="en-US" sz="4000" dirty="0" smtClean="0">
                <a:solidFill>
                  <a:srgbClr val="FFFFFF"/>
                </a:solidFill>
              </a:rPr>
              <a:t>Steps to Build a More Visible 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6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6000" b="1" dirty="0" smtClean="0">
                <a:solidFill>
                  <a:schemeClr val="accent4">
                    <a:lumMod val="75000"/>
                  </a:schemeClr>
                </a:solidFill>
              </a:rPr>
              <a:t>   </a:t>
            </a:r>
            <a:r>
              <a:rPr lang="en-US" sz="6000" b="1" dirty="0" smtClean="0">
                <a:solidFill>
                  <a:srgbClr val="0070C0"/>
                </a:solidFill>
              </a:rPr>
              <a:t>What is Reframing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Program</a:t>
            </a:r>
            <a:r>
              <a:rPr lang="en-US" sz="4000" dirty="0">
                <a:solidFill>
                  <a:srgbClr val="FFFFFF"/>
                </a:solidFill>
              </a:rPr>
              <a:t/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 Step 1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0496"/>
            <a:ext cx="8229600" cy="432270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For </a:t>
            </a:r>
            <a:r>
              <a:rPr lang="en-US" sz="2800" b="1" dirty="0">
                <a:solidFill>
                  <a:srgbClr val="0070C0"/>
                </a:solidFill>
              </a:rPr>
              <a:t>example, you can reframe:</a:t>
            </a: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- A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problem as an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opportunity,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- A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weakness as a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strength,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- An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impossibility as a distant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possibility,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- A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distant possibility as a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real possibility.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- </a:t>
            </a:r>
            <a:r>
              <a:rPr lang="en-US" sz="2800" b="1" dirty="0" smtClean="0">
                <a:solidFill>
                  <a:srgbClr val="0070C0"/>
                </a:solidFill>
              </a:rPr>
              <a:t>Ethics requirements as cost-effective “Early Warning Radars” (Example, OGE-278e and OGE-450 reports.)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Five Steps to Build a More Visible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Ethics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6000" b="1" dirty="0">
                <a:solidFill>
                  <a:srgbClr val="0070C0"/>
                </a:solidFill>
              </a:rPr>
              <a:t>H</a:t>
            </a:r>
            <a:r>
              <a:rPr lang="en-US" sz="6000" b="1" dirty="0" smtClean="0">
                <a:solidFill>
                  <a:srgbClr val="0070C0"/>
                </a:solidFill>
              </a:rPr>
              <a:t>ow to Reframe</a:t>
            </a:r>
            <a:r>
              <a:rPr lang="en-US" sz="4000" dirty="0" smtClean="0">
                <a:solidFill>
                  <a:srgbClr val="FFFFFF"/>
                </a:solidFill>
              </a:rPr>
              <a:t/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Step 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" y="2240280"/>
            <a:ext cx="8595360" cy="43891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- Listen Carefully.</a:t>
            </a:r>
            <a:endParaRPr lang="en-US" sz="2800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</a:rPr>
              <a:t>Understand THEIR needs/goals/operations.  </a:t>
            </a:r>
          </a:p>
          <a:p>
            <a:pPr>
              <a:buFontTx/>
              <a:buChar char="-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</a:rPr>
              <a:t>Connect how the Ethics rules, processes,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 procedures, help attain </a:t>
            </a:r>
            <a:r>
              <a:rPr lang="en-US" sz="2800" b="1" i="1" u="sng" dirty="0" smtClean="0">
                <a:solidFill>
                  <a:srgbClr val="0070C0"/>
                </a:solidFill>
              </a:rPr>
              <a:t>mutual</a:t>
            </a:r>
            <a:r>
              <a:rPr lang="en-US" sz="2800" b="1" dirty="0" smtClean="0">
                <a:solidFill>
                  <a:srgbClr val="0070C0"/>
                </a:solidFill>
              </a:rPr>
              <a:t> goals.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</a:rPr>
              <a:t>Understand that different offices may need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 different communication styles.</a:t>
            </a:r>
            <a:endParaRPr lang="en-US" sz="2800" b="1" dirty="0">
              <a:solidFill>
                <a:srgbClr val="0070C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7065" y="-15835818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/>
              <a:t>Step </a:t>
            </a:r>
            <a:endParaRPr lang="en-US" dirty="0"/>
          </a:p>
        </p:txBody>
      </p:sp>
      <p:pic>
        <p:nvPicPr>
          <p:cNvPr id="5122" name="Picture 2" descr="C:\Users\sbender\Pictures\communica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99" y="3927607"/>
            <a:ext cx="2210541" cy="22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5091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solidFill>
                  <a:srgbClr val="0070C0"/>
                </a:solidFill>
              </a:rPr>
              <a:t>Become the Master of </a:t>
            </a:r>
            <a:br>
              <a:rPr lang="en-US" sz="5300" b="1" dirty="0" smtClean="0">
                <a:solidFill>
                  <a:srgbClr val="0070C0"/>
                </a:solidFill>
              </a:rPr>
            </a:br>
            <a:r>
              <a:rPr lang="en-US" sz="5300" b="1" dirty="0" smtClean="0">
                <a:solidFill>
                  <a:srgbClr val="0070C0"/>
                </a:solidFill>
              </a:rPr>
              <a:t>Your Message</a:t>
            </a:r>
            <a:br>
              <a:rPr lang="en-US" sz="5300" b="1" dirty="0" smtClean="0">
                <a:solidFill>
                  <a:srgbClr val="0070C0"/>
                </a:solidFill>
              </a:rPr>
            </a:b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5734"/>
            <a:ext cx="8229600" cy="400153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6000" b="1" dirty="0"/>
          </a:p>
          <a:p>
            <a:pPr marL="0" indent="0">
              <a:buNone/>
            </a:pPr>
            <a:r>
              <a:rPr lang="en-US" sz="5900" b="1" dirty="0" smtClean="0">
                <a:solidFill>
                  <a:srgbClr val="0070C0"/>
                </a:solidFill>
              </a:rPr>
              <a:t>Become the master of your message.</a:t>
            </a:r>
          </a:p>
          <a:p>
            <a:pPr marL="0" indent="0">
              <a:buNone/>
            </a:pPr>
            <a:r>
              <a:rPr lang="en-US" sz="5100" b="1" dirty="0" smtClean="0">
                <a:solidFill>
                  <a:schemeClr val="accent3">
                    <a:lumMod val="75000"/>
                  </a:schemeClr>
                </a:solidFill>
              </a:rPr>
              <a:t>Ask </a:t>
            </a:r>
            <a:r>
              <a:rPr lang="en-US" sz="5100" b="1" dirty="0">
                <a:solidFill>
                  <a:schemeClr val="accent3">
                    <a:lumMod val="75000"/>
                  </a:schemeClr>
                </a:solidFill>
              </a:rPr>
              <a:t>yourself:  </a:t>
            </a:r>
          </a:p>
          <a:p>
            <a:pPr>
              <a:buFontTx/>
              <a:buChar char="-"/>
            </a:pPr>
            <a:r>
              <a:rPr lang="en-US" sz="5100" b="1" dirty="0" smtClean="0">
                <a:solidFill>
                  <a:schemeClr val="accent3">
                    <a:lumMod val="75000"/>
                  </a:schemeClr>
                </a:solidFill>
              </a:rPr>
              <a:t>What </a:t>
            </a:r>
            <a:r>
              <a:rPr lang="en-US" sz="5100" b="1" dirty="0">
                <a:solidFill>
                  <a:schemeClr val="accent3">
                    <a:lumMod val="75000"/>
                  </a:schemeClr>
                </a:solidFill>
              </a:rPr>
              <a:t>is the message you </a:t>
            </a:r>
            <a:r>
              <a:rPr lang="en-US" sz="5100" b="1" u="sng" dirty="0">
                <a:solidFill>
                  <a:schemeClr val="accent3">
                    <a:lumMod val="75000"/>
                  </a:schemeClr>
                </a:solidFill>
              </a:rPr>
              <a:t>want</a:t>
            </a:r>
            <a:r>
              <a:rPr lang="en-US" sz="5100" b="1" dirty="0">
                <a:solidFill>
                  <a:schemeClr val="accent3">
                    <a:lumMod val="75000"/>
                  </a:schemeClr>
                </a:solidFill>
              </a:rPr>
              <a:t> to send?</a:t>
            </a:r>
          </a:p>
          <a:p>
            <a:pPr>
              <a:buFontTx/>
              <a:buChar char="-"/>
            </a:pPr>
            <a:r>
              <a:rPr lang="en-US" sz="5100" b="1" dirty="0" smtClean="0">
                <a:solidFill>
                  <a:schemeClr val="accent3">
                    <a:lumMod val="75000"/>
                  </a:schemeClr>
                </a:solidFill>
              </a:rPr>
              <a:t>What </a:t>
            </a:r>
            <a:r>
              <a:rPr lang="en-US" sz="5100" b="1" dirty="0">
                <a:solidFill>
                  <a:schemeClr val="accent3">
                    <a:lumMod val="75000"/>
                  </a:schemeClr>
                </a:solidFill>
              </a:rPr>
              <a:t>is the message you </a:t>
            </a:r>
            <a:r>
              <a:rPr lang="en-US" sz="5100" b="1" u="sng" dirty="0">
                <a:solidFill>
                  <a:schemeClr val="accent3">
                    <a:lumMod val="75000"/>
                  </a:schemeClr>
                </a:solidFill>
              </a:rPr>
              <a:t>are</a:t>
            </a:r>
            <a:r>
              <a:rPr lang="en-US" sz="5100" b="1" dirty="0">
                <a:solidFill>
                  <a:schemeClr val="accent3">
                    <a:lumMod val="75000"/>
                  </a:schemeClr>
                </a:solidFill>
              </a:rPr>
              <a:t> sending</a:t>
            </a:r>
            <a:r>
              <a:rPr lang="en-US" sz="5100" b="1" dirty="0" smtClean="0">
                <a:solidFill>
                  <a:schemeClr val="accent3">
                    <a:lumMod val="75000"/>
                  </a:schemeClr>
                </a:solidFill>
              </a:rPr>
              <a:t>?</a:t>
            </a:r>
          </a:p>
          <a:p>
            <a:pPr>
              <a:buFontTx/>
              <a:buChar char="-"/>
            </a:pPr>
            <a:r>
              <a:rPr lang="en-US" sz="5100" b="1" dirty="0" smtClean="0">
                <a:solidFill>
                  <a:schemeClr val="accent3">
                    <a:lumMod val="75000"/>
                  </a:schemeClr>
                </a:solidFill>
              </a:rPr>
              <a:t> Are they the same?</a:t>
            </a:r>
            <a:endParaRPr lang="en-US" sz="5100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n-US" sz="7000" dirty="0"/>
          </a:p>
          <a:p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22944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Simplify the Complex</a:t>
            </a:r>
            <a:br>
              <a:rPr lang="en-US" dirty="0" smtClean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85391"/>
            <a:ext cx="7662864" cy="41047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solidFill>
                  <a:srgbClr val="0070C0"/>
                </a:solidFill>
              </a:rPr>
              <a:t>Simplify.</a:t>
            </a:r>
          </a:p>
          <a:p>
            <a:pPr marL="0" indent="0">
              <a:buNone/>
            </a:pPr>
            <a:r>
              <a:rPr lang="en-US" sz="2800" b="1" dirty="0" smtClean="0"/>
              <a:t>Federal Ethics rules are often complex. </a:t>
            </a:r>
          </a:p>
          <a:p>
            <a:pPr marL="0" indent="0">
              <a:buNone/>
            </a:pPr>
            <a:r>
              <a:rPr lang="en-US" sz="2800" b="1" dirty="0" smtClean="0"/>
              <a:t>Make </a:t>
            </a:r>
            <a:r>
              <a:rPr lang="en-US" sz="2800" b="1" dirty="0"/>
              <a:t>everything </a:t>
            </a:r>
            <a:r>
              <a:rPr lang="en-US" sz="2800" b="1" dirty="0" smtClean="0"/>
              <a:t>as clear as </a:t>
            </a:r>
            <a:r>
              <a:rPr lang="en-US" sz="2800" b="1" dirty="0"/>
              <a:t>possible. </a:t>
            </a: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USDA Case Study:  </a:t>
            </a:r>
            <a:r>
              <a:rPr lang="en-US" sz="2800" b="1" dirty="0" smtClean="0"/>
              <a:t>Ethics One-Pagers also known at USDA as “</a:t>
            </a:r>
            <a:r>
              <a:rPr lang="en-US" sz="2800" b="1" i="1" dirty="0" smtClean="0"/>
              <a:t>Ethics in Brief</a:t>
            </a:r>
            <a:r>
              <a:rPr lang="en-US" sz="2800" b="1" dirty="0" smtClean="0"/>
              <a:t>”       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Here’s an example . . . . . . . . . . . . . . . . . . . . . . . . .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381000"/>
            <a:ext cx="7054850" cy="610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2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sz="6700" b="1" dirty="0" smtClean="0">
                <a:solidFill>
                  <a:srgbClr val="0070C0"/>
                </a:solidFill>
              </a:rPr>
              <a:t>Be Bold, Innovate! </a:t>
            </a:r>
            <a:br>
              <a:rPr lang="en-US" sz="6700" b="1" dirty="0" smtClean="0">
                <a:solidFill>
                  <a:srgbClr val="0070C0"/>
                </a:solidFill>
              </a:rPr>
            </a:br>
            <a:endParaRPr lang="en-US" sz="67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576" y="2338069"/>
            <a:ext cx="8687934" cy="4333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Look for ways to be innovative . . . .</a:t>
            </a:r>
            <a:endParaRPr lang="en-US" sz="3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-  </a:t>
            </a:r>
            <a:r>
              <a:rPr lang="en-US" sz="2800" b="1" u="sng" dirty="0" smtClean="0">
                <a:solidFill>
                  <a:srgbClr val="002060"/>
                </a:solidFill>
              </a:rPr>
              <a:t>Small things can have a HUGE impact.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-  Reframe </a:t>
            </a:r>
            <a:r>
              <a:rPr lang="en-US" sz="2800" b="1" dirty="0">
                <a:solidFill>
                  <a:srgbClr val="002060"/>
                </a:solidFill>
              </a:rPr>
              <a:t>Ethics training from </a:t>
            </a:r>
            <a:r>
              <a:rPr lang="en-US" sz="2800" b="1" dirty="0" smtClean="0">
                <a:solidFill>
                  <a:srgbClr val="002060"/>
                </a:solidFill>
              </a:rPr>
              <a:t>one 60 </a:t>
            </a:r>
            <a:r>
              <a:rPr lang="en-US" sz="2800" b="1" dirty="0">
                <a:solidFill>
                  <a:srgbClr val="002060"/>
                </a:solidFill>
              </a:rPr>
              <a:t>minute annual </a:t>
            </a:r>
            <a:r>
              <a:rPr lang="en-US" sz="2800" b="1" dirty="0" smtClean="0">
                <a:solidFill>
                  <a:srgbClr val="002060"/>
                </a:solidFill>
              </a:rPr>
              <a:t>training to 3 </a:t>
            </a:r>
            <a:r>
              <a:rPr lang="en-US" sz="2800" b="1" dirty="0">
                <a:solidFill>
                  <a:srgbClr val="002060"/>
                </a:solidFill>
              </a:rPr>
              <a:t>minute </a:t>
            </a:r>
            <a:r>
              <a:rPr lang="en-US" sz="2800" b="1" dirty="0" smtClean="0">
                <a:solidFill>
                  <a:srgbClr val="002060"/>
                </a:solidFill>
              </a:rPr>
              <a:t>Ethics briefings every week (52 times)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-  Recognize that Ethics Training can be more than just an annual event and – to be memorable – must be maintained.</a:t>
            </a:r>
          </a:p>
        </p:txBody>
      </p:sp>
    </p:spTree>
    <p:extLst>
      <p:ext uri="{BB962C8B-B14F-4D97-AF65-F5344CB8AC3E}">
        <p14:creationId xmlns:p14="http://schemas.microsoft.com/office/powerpoint/2010/main" val="274351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993" y="1011958"/>
            <a:ext cx="8228013" cy="2210667"/>
          </a:xfrm>
        </p:spPr>
        <p:txBody>
          <a:bodyPr>
            <a:normAutofit/>
          </a:bodyPr>
          <a:lstStyle/>
          <a:p>
            <a:pPr algn="ctr"/>
            <a:r>
              <a:rPr lang="en-US" sz="4000" b="1" i="1" dirty="0" smtClean="0"/>
              <a:t>Successful Coordination with Other Offices </a:t>
            </a:r>
            <a:br>
              <a:rPr lang="en-US" sz="4000" b="1" i="1" dirty="0" smtClean="0"/>
            </a:b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</a:rPr>
              <a:t>Enhancing Collaboration to Strengthen Your Ethics Program</a:t>
            </a:r>
            <a:endParaRPr lang="en-US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1" y="3317515"/>
            <a:ext cx="7185804" cy="284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              </a:t>
            </a:r>
            <a:r>
              <a:rPr lang="en-US" b="1" dirty="0" smtClean="0">
                <a:solidFill>
                  <a:srgbClr val="0070C0"/>
                </a:solidFill>
              </a:rPr>
              <a:t>Case Study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78381"/>
            <a:ext cx="8686801" cy="44796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112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1200" b="1" dirty="0" smtClean="0">
                <a:solidFill>
                  <a:schemeClr val="accent4">
                    <a:lumMod val="75000"/>
                  </a:schemeClr>
                </a:solidFill>
              </a:rPr>
              <a:t>So how do you get “in the door”? </a:t>
            </a:r>
          </a:p>
          <a:p>
            <a:pPr marL="0" indent="0">
              <a:buNone/>
            </a:pPr>
            <a:r>
              <a:rPr lang="en-US" sz="9600" dirty="0" smtClean="0">
                <a:solidFill>
                  <a:schemeClr val="accent4">
                    <a:lumMod val="75000"/>
                  </a:schemeClr>
                </a:solidFill>
              </a:rPr>
              <a:t>USDA Case Study: </a:t>
            </a:r>
            <a:r>
              <a:rPr lang="en-US" sz="9600" b="1" i="1" dirty="0" smtClean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en-US" sz="9600" b="1" i="1" u="sng" dirty="0" smtClean="0">
                <a:solidFill>
                  <a:schemeClr val="accent4">
                    <a:lumMod val="75000"/>
                  </a:schemeClr>
                </a:solidFill>
              </a:rPr>
              <a:t>Ethics Moments</a:t>
            </a:r>
            <a:r>
              <a:rPr lang="en-US" sz="9600" b="1" i="1" dirty="0" smtClean="0">
                <a:solidFill>
                  <a:schemeClr val="accent4">
                    <a:lumMod val="75000"/>
                  </a:schemeClr>
                </a:solidFill>
              </a:rPr>
              <a:t>” </a:t>
            </a:r>
            <a:r>
              <a:rPr lang="en-US" sz="9600" dirty="0" smtClean="0">
                <a:solidFill>
                  <a:schemeClr val="accent4">
                    <a:lumMod val="75000"/>
                  </a:schemeClr>
                </a:solidFill>
              </a:rPr>
              <a:t>with </a:t>
            </a:r>
            <a:r>
              <a:rPr lang="en-US" sz="9600" b="1" dirty="0" smtClean="0">
                <a:solidFill>
                  <a:schemeClr val="accent4">
                    <a:lumMod val="75000"/>
                  </a:schemeClr>
                </a:solidFill>
              </a:rPr>
              <a:t>“</a:t>
            </a:r>
            <a:r>
              <a:rPr lang="en-US" sz="9600" b="1" i="1" u="sng" dirty="0" smtClean="0">
                <a:solidFill>
                  <a:schemeClr val="accent4">
                    <a:lumMod val="75000"/>
                  </a:schemeClr>
                </a:solidFill>
              </a:rPr>
              <a:t>Ethics One-Pagers</a:t>
            </a:r>
            <a:r>
              <a:rPr lang="en-US" sz="9600" b="1" i="1" dirty="0" smtClean="0">
                <a:solidFill>
                  <a:schemeClr val="accent4">
                    <a:lumMod val="75000"/>
                  </a:schemeClr>
                </a:solidFill>
              </a:rPr>
              <a:t>”</a:t>
            </a:r>
          </a:p>
          <a:p>
            <a:pPr marL="0" indent="0">
              <a:buNone/>
            </a:pPr>
            <a:r>
              <a:rPr lang="en-US" sz="9600" dirty="0" smtClean="0">
                <a:solidFill>
                  <a:schemeClr val="accent4">
                    <a:lumMod val="75000"/>
                  </a:schemeClr>
                </a:solidFill>
              </a:rPr>
              <a:t>Make Your Message:</a:t>
            </a:r>
          </a:p>
          <a:p>
            <a:pPr>
              <a:buFontTx/>
              <a:buChar char="-"/>
            </a:pPr>
            <a:r>
              <a:rPr lang="en-US" sz="9600" b="1" dirty="0" smtClean="0">
                <a:solidFill>
                  <a:schemeClr val="accent4">
                    <a:lumMod val="75000"/>
                  </a:schemeClr>
                </a:solidFill>
              </a:rPr>
              <a:t>Short (3 minutes or less)</a:t>
            </a:r>
          </a:p>
          <a:p>
            <a:pPr>
              <a:buFontTx/>
              <a:buChar char="-"/>
            </a:pPr>
            <a:r>
              <a:rPr lang="en-US" sz="9600" b="1" dirty="0" smtClean="0">
                <a:solidFill>
                  <a:schemeClr val="accent4">
                    <a:lumMod val="75000"/>
                  </a:schemeClr>
                </a:solidFill>
              </a:rPr>
              <a:t>Relevant – </a:t>
            </a:r>
            <a:r>
              <a:rPr lang="en-US" sz="9600" b="1" dirty="0" smtClean="0">
                <a:solidFill>
                  <a:srgbClr val="0070C0"/>
                </a:solidFill>
              </a:rPr>
              <a:t>Tailor to their specific needs/operations with examples.</a:t>
            </a:r>
          </a:p>
          <a:p>
            <a:pPr>
              <a:buFontTx/>
              <a:buChar char="-"/>
            </a:pPr>
            <a:r>
              <a:rPr lang="en-US" sz="9600" b="1" dirty="0" smtClean="0">
                <a:solidFill>
                  <a:schemeClr val="accent4">
                    <a:lumMod val="75000"/>
                  </a:schemeClr>
                </a:solidFill>
              </a:rPr>
              <a:t>Informative </a:t>
            </a:r>
          </a:p>
          <a:p>
            <a:pPr>
              <a:buFontTx/>
              <a:buChar char="-"/>
            </a:pPr>
            <a:r>
              <a:rPr lang="en-US" sz="9600" b="1" dirty="0" smtClean="0">
                <a:solidFill>
                  <a:schemeClr val="accent4">
                    <a:lumMod val="75000"/>
                  </a:schemeClr>
                </a:solidFill>
              </a:rPr>
              <a:t>Entertaining (visually interesting)</a:t>
            </a:r>
          </a:p>
          <a:p>
            <a:pPr marL="0" indent="0">
              <a:buNone/>
            </a:pPr>
            <a:endParaRPr lang="en-US" sz="9600" b="1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-</a:t>
            </a:r>
            <a:endParaRPr lang="en-US" dirty="0"/>
          </a:p>
        </p:txBody>
      </p:sp>
      <p:pic>
        <p:nvPicPr>
          <p:cNvPr id="5" name="Picture 4" descr="ar128482381225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00044" cy="2200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09" y="286604"/>
            <a:ext cx="3263560" cy="130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C000"/>
                </a:solidFill>
              </a:rPr>
              <a:t>            </a:t>
            </a:r>
            <a:r>
              <a:rPr lang="en-US" sz="4800" b="1" dirty="0" smtClean="0">
                <a:solidFill>
                  <a:srgbClr val="0070C0"/>
                </a:solidFill>
              </a:rPr>
              <a:t>Be Visible</a:t>
            </a:r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378381"/>
            <a:ext cx="8686799" cy="43133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USDA Case Study: </a:t>
            </a:r>
            <a:r>
              <a:rPr lang="en-US" sz="2600" b="1" i="1" dirty="0" smtClean="0">
                <a:solidFill>
                  <a:srgbClr val="0070C0"/>
                </a:solidFill>
              </a:rPr>
              <a:t>“</a:t>
            </a:r>
            <a:r>
              <a:rPr lang="en-US" sz="2600" b="1" i="1" u="sng" dirty="0" smtClean="0">
                <a:solidFill>
                  <a:srgbClr val="0070C0"/>
                </a:solidFill>
              </a:rPr>
              <a:t>Ethics Moments</a:t>
            </a:r>
            <a:r>
              <a:rPr lang="en-US" sz="2600" b="1" i="1" dirty="0" smtClean="0">
                <a:solidFill>
                  <a:srgbClr val="0070C0"/>
                </a:solidFill>
              </a:rPr>
              <a:t>” </a:t>
            </a: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presented by DAEO to: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- Secretary’s Sub Cabinet Meetings</a:t>
            </a:r>
          </a:p>
          <a:p>
            <a:pPr>
              <a:buFontTx/>
              <a:buChar char="-"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USDA White House Liaison’s Appointees Meetings </a:t>
            </a:r>
          </a:p>
          <a:p>
            <a:pPr>
              <a:buFontTx/>
              <a:buChar char="-"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Component Agency Heads Meetings </a:t>
            </a:r>
            <a:endParaRPr lang="en-US" sz="2600" b="1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USDA Management Council Meetings</a:t>
            </a:r>
            <a:endParaRPr lang="en-US" sz="2600" b="1" u="sng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en-US" sz="2600" b="1" dirty="0" smtClean="0">
                <a:solidFill>
                  <a:schemeClr val="accent3">
                    <a:lumMod val="75000"/>
                  </a:schemeClr>
                </a:solidFill>
              </a:rPr>
              <a:t>Under Secretaries’ Management Team Meetings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72" y="251274"/>
            <a:ext cx="3450068" cy="138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70C0"/>
                </a:solidFill>
              </a:rPr>
              <a:t>Questions?</a:t>
            </a:r>
            <a:endParaRPr lang="en-US" sz="6000" b="1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imag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76" y="2791619"/>
            <a:ext cx="2143125" cy="214312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731" y="2820194"/>
            <a:ext cx="1409700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26" y="2820194"/>
            <a:ext cx="1174121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2400" y="228600"/>
            <a:ext cx="81153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cs typeface="+mn-cs"/>
              </a:rPr>
              <a:t> </a:t>
            </a:r>
            <a:endParaRPr lang="en-US" sz="480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sz="48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cs typeface="+mn-cs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Stuart Bender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Director, Office of Ethics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(202) 720-2251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Stuart.Bender@oe.usda.gov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5224463"/>
            <a:ext cx="2249487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177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305" y="888502"/>
            <a:ext cx="7543800" cy="2794977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Presenter: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/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Stuart Bender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Director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USDA Office of Ethics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Stuart.Bender@oe.usda.gov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dirty="0" smtClean="0">
                <a:solidFill>
                  <a:srgbClr val="002060"/>
                </a:solidFill>
              </a:rPr>
              <a:t>(202) 720-2251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761117"/>
            <a:ext cx="8228013" cy="1223633"/>
          </a:xfrm>
        </p:spPr>
        <p:txBody>
          <a:bodyPr>
            <a:normAutofit/>
          </a:bodyPr>
          <a:lstStyle/>
          <a:p>
            <a:endParaRPr lang="en-US" sz="2800" b="1" dirty="0"/>
          </a:p>
          <a:p>
            <a:endParaRPr lang="en-US" sz="20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672" y="4571138"/>
            <a:ext cx="4097458" cy="163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7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70C0"/>
                </a:solidFill>
              </a:rPr>
              <a:t>Outline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307944"/>
            <a:ext cx="7662864" cy="3729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1) Identifying Key Stakeholders in YOUR agency.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2) Explore ways to improve how your Ethics Office interacts and coordinates with other important offices inside your agency. </a:t>
            </a:r>
          </a:p>
          <a:p>
            <a:pPr marL="0" indent="0">
              <a:buNone/>
            </a:pPr>
            <a:r>
              <a:rPr lang="en-US" sz="3200" dirty="0" smtClean="0"/>
              <a:t>  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9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solidFill>
                  <a:srgbClr val="0070C0"/>
                </a:solidFill>
              </a:rPr>
              <a:t>Part One</a:t>
            </a:r>
            <a:endParaRPr lang="en-US" sz="6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Identify Your Strategic</a:t>
            </a:r>
          </a:p>
          <a:p>
            <a:pPr marL="0" indent="0">
              <a:buNone/>
            </a:pPr>
            <a:r>
              <a:rPr lang="en-US" sz="4800" dirty="0" smtClean="0"/>
              <a:t>Partners</a:t>
            </a:r>
            <a:endParaRPr lang="en-US" sz="4800" dirty="0"/>
          </a:p>
        </p:txBody>
      </p:sp>
      <p:pic>
        <p:nvPicPr>
          <p:cNvPr id="1026" name="Picture 2" descr="C:\Users\sbender\Pictures\Stekehold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06" y="3522453"/>
            <a:ext cx="4078173" cy="270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Strategic Partners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" y="2453640"/>
            <a:ext cx="8473439" cy="408432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 smtClean="0">
                <a:solidFill>
                  <a:srgbClr val="7030A0"/>
                </a:solidFill>
              </a:rPr>
              <a:t>The Office of Government Ethics</a:t>
            </a:r>
          </a:p>
          <a:p>
            <a:pPr marL="0" indent="0">
              <a:buNone/>
            </a:pPr>
            <a:r>
              <a:rPr lang="en-US" sz="3400" b="1" dirty="0" smtClean="0">
                <a:solidFill>
                  <a:schemeClr val="tx2">
                    <a:lumMod val="50000"/>
                  </a:schemeClr>
                </a:solidFill>
              </a:rPr>
              <a:t>The Agency Head</a:t>
            </a:r>
          </a:p>
          <a:p>
            <a:pPr marL="0" indent="0">
              <a:buNone/>
            </a:pPr>
            <a:r>
              <a:rPr lang="en-US" sz="3400" b="1" dirty="0" smtClean="0">
                <a:solidFill>
                  <a:srgbClr val="00B050"/>
                </a:solidFill>
              </a:rPr>
              <a:t>Senior Executives (SES) </a:t>
            </a:r>
          </a:p>
          <a:p>
            <a:pPr marL="0" indent="0">
              <a:buNone/>
            </a:pPr>
            <a:r>
              <a:rPr lang="en-US" sz="3400" b="1" dirty="0" smtClean="0">
                <a:solidFill>
                  <a:srgbClr val="C00000"/>
                </a:solidFill>
              </a:rPr>
              <a:t>Human Resources / Procurement </a:t>
            </a:r>
          </a:p>
          <a:p>
            <a:pPr marL="0" indent="0">
              <a:buNone/>
            </a:pPr>
            <a:r>
              <a:rPr lang="en-US" sz="3400" b="1" dirty="0" smtClean="0">
                <a:solidFill>
                  <a:srgbClr val="C00000"/>
                </a:solidFill>
              </a:rPr>
              <a:t>OCIO / OGC / OIG </a:t>
            </a:r>
          </a:p>
          <a:p>
            <a:pPr marL="0" indent="0">
              <a:buNone/>
            </a:pPr>
            <a:r>
              <a:rPr lang="en-US" sz="3400" b="1" dirty="0" smtClean="0">
                <a:solidFill>
                  <a:srgbClr val="C00000"/>
                </a:solidFill>
              </a:rPr>
              <a:t>White House Liaison’s Office</a:t>
            </a:r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634" y="4495800"/>
            <a:ext cx="2682240" cy="178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65028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Five </a:t>
            </a:r>
            <a:r>
              <a:rPr lang="en-US" sz="4000" dirty="0" smtClean="0">
                <a:solidFill>
                  <a:srgbClr val="FFFFFF"/>
                </a:solidFill>
              </a:rPr>
              <a:t>Steps to Build a More Visible </a:t>
            </a:r>
            <a:br>
              <a:rPr lang="en-US" sz="4000" dirty="0" smtClean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>
                <a:solidFill>
                  <a:srgbClr val="0070C0"/>
                </a:solidFill>
              </a:rPr>
              <a:t>	</a:t>
            </a:r>
            <a:r>
              <a:rPr lang="en-US" sz="7200" dirty="0" smtClean="0">
                <a:solidFill>
                  <a:srgbClr val="0070C0"/>
                </a:solidFill>
              </a:rPr>
              <a:t>Strategic </a:t>
            </a:r>
            <a:r>
              <a:rPr lang="en-US" sz="7200" dirty="0">
                <a:solidFill>
                  <a:srgbClr val="0070C0"/>
                </a:solidFill>
              </a:rPr>
              <a:t>Partners</a:t>
            </a:r>
            <a:r>
              <a:rPr lang="en-US" sz="6600" dirty="0">
                <a:solidFill>
                  <a:srgbClr val="FFFFFF"/>
                </a:solidFill>
              </a:rPr>
              <a:t/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4000" dirty="0" smtClean="0">
                <a:solidFill>
                  <a:srgbClr val="FFFFFF"/>
                </a:solidFill>
              </a:rPr>
              <a:t> Step 1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0496"/>
            <a:ext cx="8229600" cy="4322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0070C0"/>
                </a:solidFill>
              </a:rPr>
              <a:t>Identify </a:t>
            </a:r>
            <a:r>
              <a:rPr lang="en-US" sz="3200" b="1" dirty="0">
                <a:solidFill>
                  <a:srgbClr val="0070C0"/>
                </a:solidFill>
              </a:rPr>
              <a:t>and list </a:t>
            </a:r>
            <a:r>
              <a:rPr lang="en-US" sz="3200" b="1" dirty="0" smtClean="0">
                <a:solidFill>
                  <a:srgbClr val="0070C0"/>
                </a:solidFill>
              </a:rPr>
              <a:t>the Offices you need to work with to succeed. </a:t>
            </a:r>
            <a:endParaRPr lang="en-US" sz="3200" b="1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</a:rPr>
              <a:t> Who are </a:t>
            </a:r>
            <a:r>
              <a:rPr lang="en-US" sz="2800" b="1" u="sng" dirty="0" smtClean="0">
                <a:solidFill>
                  <a:srgbClr val="002060"/>
                </a:solidFill>
              </a:rPr>
              <a:t>their</a:t>
            </a:r>
            <a:r>
              <a:rPr lang="en-US" sz="2800" b="1" dirty="0" smtClean="0">
                <a:solidFill>
                  <a:srgbClr val="002060"/>
                </a:solidFill>
              </a:rPr>
              <a:t> key decision-makers?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</a:rPr>
              <a:t> How are you reaching </a:t>
            </a:r>
            <a:r>
              <a:rPr lang="en-US" sz="2800" b="1" u="sng" dirty="0" smtClean="0">
                <a:solidFill>
                  <a:srgbClr val="002060"/>
                </a:solidFill>
              </a:rPr>
              <a:t>them</a:t>
            </a:r>
            <a:r>
              <a:rPr lang="en-US" sz="2800" b="1" dirty="0" smtClean="0">
                <a:solidFill>
                  <a:srgbClr val="002060"/>
                </a:solidFill>
              </a:rPr>
              <a:t> now?</a:t>
            </a:r>
          </a:p>
          <a:p>
            <a:pPr lvl="1">
              <a:buFontTx/>
              <a:buChar char="-"/>
            </a:pPr>
            <a:r>
              <a:rPr lang="en-US" sz="2600" b="1" dirty="0" smtClean="0">
                <a:solidFill>
                  <a:srgbClr val="002060"/>
                </a:solidFill>
              </a:rPr>
              <a:t>MOUs?</a:t>
            </a:r>
          </a:p>
          <a:p>
            <a:pPr lvl="1">
              <a:buFontTx/>
              <a:buChar char="-"/>
            </a:pPr>
            <a:r>
              <a:rPr lang="en-US" sz="2600" b="1" dirty="0" smtClean="0">
                <a:solidFill>
                  <a:srgbClr val="002060"/>
                </a:solidFill>
              </a:rPr>
              <a:t>SOPs?</a:t>
            </a:r>
          </a:p>
          <a:p>
            <a:pPr lvl="1">
              <a:buFontTx/>
              <a:buChar char="-"/>
            </a:pPr>
            <a:r>
              <a:rPr lang="en-US" sz="2600" b="1" dirty="0" smtClean="0">
                <a:solidFill>
                  <a:srgbClr val="002060"/>
                </a:solidFill>
              </a:rPr>
              <a:t>Departmental Directives?</a:t>
            </a:r>
          </a:p>
          <a:p>
            <a:pPr>
              <a:buFontTx/>
              <a:buChar char="-"/>
            </a:pPr>
            <a:r>
              <a:rPr lang="en-US" sz="2800" b="1" dirty="0" smtClean="0">
                <a:solidFill>
                  <a:srgbClr val="002060"/>
                </a:solidFill>
              </a:rPr>
              <a:t> Are these effective?</a:t>
            </a:r>
            <a:endParaRPr lang="en-US" sz="2800" b="1" dirty="0">
              <a:solidFill>
                <a:srgbClr val="002060"/>
              </a:solidFill>
            </a:endParaRPr>
          </a:p>
          <a:p>
            <a:endParaRPr lang="en-US" sz="2800" dirty="0"/>
          </a:p>
          <a:p>
            <a:endParaRPr lang="en-US" dirty="0"/>
          </a:p>
        </p:txBody>
      </p:sp>
      <p:pic>
        <p:nvPicPr>
          <p:cNvPr id="4098" name="Picture 2" descr="C:\Users\sbender\Pictures\list 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566" y="3633803"/>
            <a:ext cx="2819401" cy="241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47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Three Key Ideas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- Processes</a:t>
            </a:r>
            <a:r>
              <a:rPr lang="en-US" sz="4000" dirty="0" smtClean="0"/>
              <a:t> </a:t>
            </a:r>
            <a:r>
              <a:rPr lang="en-US" sz="4000" dirty="0" smtClean="0"/>
              <a:t>--Have </a:t>
            </a:r>
            <a:r>
              <a:rPr lang="en-US" sz="4000" dirty="0" smtClean="0"/>
              <a:t>strong processes in place.</a:t>
            </a:r>
          </a:p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- Persons</a:t>
            </a:r>
            <a:r>
              <a:rPr lang="en-US" sz="4000" dirty="0" smtClean="0"/>
              <a:t> -- Combine with Personal   Connections.</a:t>
            </a:r>
          </a:p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</a:rPr>
              <a:t>- Presence</a:t>
            </a:r>
            <a:r>
              <a:rPr lang="en-US" sz="4000" dirty="0" smtClean="0"/>
              <a:t> -- Combine with a Visible Presence in your Agency.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027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ETHICS: A SHARED RESPONSIBILITY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67174"/>
            <a:ext cx="8488680" cy="40117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Everyone, in each office, has a strategic part to play in an agency’s successful Ethics Program.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So, how do YOU enhance coordination among  YOUR agency’s stakeholders to get their “buy in”?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Now we are ready for Part Two . . . . . . . . . .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66" y="4390845"/>
            <a:ext cx="1894198" cy="180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1557</TotalTime>
  <Words>705</Words>
  <Application>Microsoft Office PowerPoint</Application>
  <PresentationFormat>On-screen Show (4:3)</PresentationFormat>
  <Paragraphs>114</Paragraphs>
  <Slides>24</Slides>
  <Notes>3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Retrospect</vt:lpstr>
      <vt:lpstr>PowerPoint Presentation</vt:lpstr>
      <vt:lpstr>Successful Coordination with Other Offices  Enhancing Collaboration to Strengthen Your Ethics Program</vt:lpstr>
      <vt:lpstr>Presenter:  Stuart Bender Director  USDA Office of Ethics Stuart.Bender@oe.usda.gov (202) 720-2251</vt:lpstr>
      <vt:lpstr>Outline</vt:lpstr>
      <vt:lpstr>Part One</vt:lpstr>
      <vt:lpstr>Strategic Partners</vt:lpstr>
      <vt:lpstr>Five Steps to Build a More Visible    Strategic Partners  Step 1</vt:lpstr>
      <vt:lpstr>Three Key Ideas </vt:lpstr>
      <vt:lpstr>ETHICS: A SHARED RESPONSIBILITY</vt:lpstr>
      <vt:lpstr>Part Two</vt:lpstr>
      <vt:lpstr>Five Steps to Build a More Visible      What is Reframing Program  Step 1</vt:lpstr>
      <vt:lpstr>An Example of Reframing</vt:lpstr>
      <vt:lpstr>Five Steps to Build a More Visible      What is Reframing Program  Step 1</vt:lpstr>
      <vt:lpstr>Five Steps to Build a More Visible      What is Reframing Program  Step 1</vt:lpstr>
      <vt:lpstr>Five Steps to Build a More Visible  Ethics How to Reframe Step 2</vt:lpstr>
      <vt:lpstr>Become the Master of  Your Message  </vt:lpstr>
      <vt:lpstr>Simplify the Complex </vt:lpstr>
      <vt:lpstr>PowerPoint Presentation</vt:lpstr>
      <vt:lpstr> Be Bold, Innovate!  </vt:lpstr>
      <vt:lpstr>              Case Study</vt:lpstr>
      <vt:lpstr>            Be Visible</vt:lpstr>
      <vt:lpstr>Questions?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Fenix</dc:creator>
  <cp:lastModifiedBy>Ciara M. Guzman</cp:lastModifiedBy>
  <cp:revision>40</cp:revision>
  <cp:lastPrinted>2016-02-23T18:39:16Z</cp:lastPrinted>
  <dcterms:created xsi:type="dcterms:W3CDTF">2016-02-01T15:07:14Z</dcterms:created>
  <dcterms:modified xsi:type="dcterms:W3CDTF">2016-02-29T19:42:07Z</dcterms:modified>
</cp:coreProperties>
</file>